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63" r:id="rId4"/>
    <p:sldId id="260" r:id="rId5"/>
    <p:sldId id="264" r:id="rId6"/>
    <p:sldId id="261" r:id="rId7"/>
    <p:sldId id="265" r:id="rId8"/>
    <p:sldId id="262" r:id="rId9"/>
    <p:sldId id="266"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8" d="100"/>
          <a:sy n="78" d="100"/>
        </p:scale>
        <p:origin x="-92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F79B91BE-2777-4D29-8B61-22788D8046A0}" type="datetimeFigureOut">
              <a:rPr lang="en-US" smtClean="0"/>
              <a:pPr/>
              <a:t>10/2/2009</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F3D3F11E-9C13-48BF-B27F-408F9447BCA9}"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79B91BE-2777-4D29-8B61-22788D8046A0}" type="datetimeFigureOut">
              <a:rPr lang="en-US" smtClean="0"/>
              <a:pPr/>
              <a:t>10/2/2009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D3F11E-9C13-48BF-B27F-408F9447BCA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79B91BE-2777-4D29-8B61-22788D8046A0}" type="datetimeFigureOut">
              <a:rPr lang="en-US" smtClean="0"/>
              <a:pPr/>
              <a:t>10/2/2009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D3F11E-9C13-48BF-B27F-408F9447BCA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79B91BE-2777-4D29-8B61-22788D8046A0}" type="datetimeFigureOut">
              <a:rPr lang="en-US" smtClean="0"/>
              <a:pPr/>
              <a:t>10/2/2009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D3F11E-9C13-48BF-B27F-408F9447BCA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79B91BE-2777-4D29-8B61-22788D8046A0}" type="datetimeFigureOut">
              <a:rPr lang="en-US" smtClean="0"/>
              <a:pPr/>
              <a:t>10/2/2009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F3D3F11E-9C13-48BF-B27F-408F9447BCA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79B91BE-2777-4D29-8B61-22788D8046A0}" type="datetimeFigureOut">
              <a:rPr lang="en-US" smtClean="0"/>
              <a:pPr/>
              <a:t>10/2/2009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D3F11E-9C13-48BF-B27F-408F9447BCA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79B91BE-2777-4D29-8B61-22788D8046A0}" type="datetimeFigureOut">
              <a:rPr lang="en-US" smtClean="0"/>
              <a:pPr/>
              <a:t>10/2/2009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D3F11E-9C13-48BF-B27F-408F9447BCA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79B91BE-2777-4D29-8B61-22788D8046A0}" type="datetimeFigureOut">
              <a:rPr lang="en-US" smtClean="0"/>
              <a:pPr/>
              <a:t>10/2/2009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D3F11E-9C13-48BF-B27F-408F9447BCA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9B91BE-2777-4D29-8B61-22788D8046A0}" type="datetimeFigureOut">
              <a:rPr lang="en-US" smtClean="0"/>
              <a:pPr/>
              <a:t>10/2/2009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D3F11E-9C13-48BF-B27F-408F9447BCA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79B91BE-2777-4D29-8B61-22788D8046A0}" type="datetimeFigureOut">
              <a:rPr lang="en-US" smtClean="0"/>
              <a:pPr/>
              <a:t>10/2/2009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D3F11E-9C13-48BF-B27F-408F9447BCA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79B91BE-2777-4D29-8B61-22788D8046A0}" type="datetimeFigureOut">
              <a:rPr lang="en-US" smtClean="0"/>
              <a:pPr/>
              <a:t>10/2/2009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D3F11E-9C13-48BF-B27F-408F9447BCA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F79B91BE-2777-4D29-8B61-22788D8046A0}" type="datetimeFigureOut">
              <a:rPr lang="en-US" smtClean="0"/>
              <a:pPr/>
              <a:t>10/2/2009</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F3D3F11E-9C13-48BF-B27F-408F9447BCA9}"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Reading</a:t>
            </a:r>
            <a:endParaRPr lang="en-US" dirty="0"/>
          </a:p>
        </p:txBody>
      </p:sp>
      <p:sp>
        <p:nvSpPr>
          <p:cNvPr id="3" name="Subtitle 2"/>
          <p:cNvSpPr>
            <a:spLocks noGrp="1"/>
          </p:cNvSpPr>
          <p:nvPr>
            <p:ph type="subTitle" idx="1"/>
          </p:nvPr>
        </p:nvSpPr>
        <p:spPr/>
        <p:txBody>
          <a:bodyPr/>
          <a:lstStyle/>
          <a:p>
            <a:r>
              <a:rPr lang="en-US" dirty="0" smtClean="0"/>
              <a:t>Chase Langley</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229600" cy="1143000"/>
          </a:xfrm>
        </p:spPr>
        <p:txBody>
          <a:bodyPr>
            <a:normAutofit/>
          </a:bodyPr>
          <a:lstStyle/>
          <a:p>
            <a:r>
              <a:rPr lang="en-US" dirty="0" smtClean="0"/>
              <a:t>Before reading the passage</a:t>
            </a:r>
            <a:endParaRPr lang="en-US" dirty="0"/>
          </a:p>
        </p:txBody>
      </p:sp>
      <p:sp>
        <p:nvSpPr>
          <p:cNvPr id="3" name="Content Placeholder 2"/>
          <p:cNvSpPr>
            <a:spLocks noGrp="1"/>
          </p:cNvSpPr>
          <p:nvPr>
            <p:ph idx="1"/>
          </p:nvPr>
        </p:nvSpPr>
        <p:spPr>
          <a:xfrm>
            <a:off x="457200" y="1143000"/>
            <a:ext cx="8229600" cy="5410200"/>
          </a:xfrm>
        </p:spPr>
        <p:txBody>
          <a:bodyPr>
            <a:normAutofit fontScale="25000" lnSpcReduction="20000"/>
          </a:bodyPr>
          <a:lstStyle/>
          <a:p>
            <a:pPr>
              <a:buNone/>
            </a:pPr>
            <a:r>
              <a:rPr lang="en-US" dirty="0" smtClean="0"/>
              <a:t>  </a:t>
            </a:r>
            <a:r>
              <a:rPr lang="en-US" sz="9600" dirty="0" smtClean="0"/>
              <a:t>Skim </a:t>
            </a:r>
            <a:r>
              <a:rPr lang="en-US" sz="9600" dirty="0" smtClean="0"/>
              <a:t>the questions </a:t>
            </a:r>
          </a:p>
          <a:p>
            <a:pPr>
              <a:buNone/>
            </a:pPr>
            <a:r>
              <a:rPr lang="en-US" sz="9600" dirty="0" smtClean="0"/>
              <a:t>U</a:t>
            </a:r>
            <a:r>
              <a:rPr lang="en-US" sz="9600" dirty="0" smtClean="0"/>
              <a:t>nderline </a:t>
            </a:r>
            <a:r>
              <a:rPr lang="en-US" sz="9600" dirty="0" smtClean="0"/>
              <a:t>a key word or phrase  </a:t>
            </a:r>
          </a:p>
          <a:p>
            <a:pPr>
              <a:buNone/>
            </a:pPr>
            <a:r>
              <a:rPr lang="en-US" sz="9600" dirty="0" smtClean="0"/>
              <a:t>T</a:t>
            </a:r>
            <a:r>
              <a:rPr lang="en-US" sz="9600" dirty="0" smtClean="0"/>
              <a:t>he </a:t>
            </a:r>
            <a:r>
              <a:rPr lang="en-US" sz="9600" dirty="0" smtClean="0"/>
              <a:t>key word should identify the topic of the question. </a:t>
            </a:r>
          </a:p>
          <a:p>
            <a:pPr>
              <a:buNone/>
            </a:pPr>
            <a:r>
              <a:rPr lang="en-US" sz="9600" dirty="0" smtClean="0"/>
              <a:t>I</a:t>
            </a:r>
            <a:r>
              <a:rPr lang="en-US" sz="9600" dirty="0" smtClean="0"/>
              <a:t>f </a:t>
            </a:r>
            <a:r>
              <a:rPr lang="en-US" sz="9600" dirty="0" smtClean="0"/>
              <a:t>you don’t immediately spot something to underline, go on to the next question.  Do not look at the answers at this point. </a:t>
            </a:r>
            <a:endParaRPr lang="en-US" sz="9600" dirty="0" err="1" smtClean="0"/>
          </a:p>
          <a:p>
            <a:pPr>
              <a:buNone/>
            </a:pPr>
            <a:r>
              <a:rPr lang="en-US" sz="9600" dirty="0" smtClean="0"/>
              <a:t>D</a:t>
            </a:r>
            <a:r>
              <a:rPr lang="en-US" sz="9600" dirty="0" smtClean="0"/>
              <a:t>o </a:t>
            </a:r>
            <a:r>
              <a:rPr lang="en-US" sz="9600" dirty="0" smtClean="0"/>
              <a:t>NOT read slowly and carefully</a:t>
            </a:r>
          </a:p>
          <a:p>
            <a:pPr lvl="0">
              <a:buNone/>
            </a:pPr>
            <a:r>
              <a:rPr lang="en-US" sz="9600" dirty="0" smtClean="0"/>
              <a:t>D</a:t>
            </a:r>
            <a:r>
              <a:rPr lang="en-US" sz="9600" dirty="0" smtClean="0"/>
              <a:t>on’t </a:t>
            </a:r>
            <a:r>
              <a:rPr lang="en-US" sz="9600" dirty="0" smtClean="0"/>
              <a:t>read so fast that you don’t understand </a:t>
            </a:r>
          </a:p>
          <a:p>
            <a:pPr lvl="0">
              <a:buNone/>
            </a:pPr>
            <a:r>
              <a:rPr lang="en-US" sz="9600" dirty="0" smtClean="0"/>
              <a:t>	 Skimming</a:t>
            </a:r>
          </a:p>
          <a:p>
            <a:pPr lvl="0">
              <a:buNone/>
            </a:pPr>
            <a:r>
              <a:rPr lang="en-US" sz="9600" dirty="0" smtClean="0"/>
              <a:t>W</a:t>
            </a:r>
            <a:r>
              <a:rPr lang="en-US" sz="9600" dirty="0" smtClean="0"/>
              <a:t>hat </a:t>
            </a:r>
            <a:r>
              <a:rPr lang="en-US" sz="9600" dirty="0" smtClean="0"/>
              <a:t>you are reading, push yourself to read a little faster</a:t>
            </a:r>
          </a:p>
          <a:p>
            <a:pPr>
              <a:buNone/>
            </a:pPr>
            <a:r>
              <a:rPr lang="en-US" sz="9600" dirty="0" smtClean="0"/>
              <a:t>on average, spend 3-4 minutes rapidly reading or skimming a passage.</a:t>
            </a:r>
          </a:p>
          <a:p>
            <a:pPr lvl="0">
              <a:buNone/>
            </a:pPr>
            <a:endParaRPr lang="en-US" sz="9600" dirty="0" smtClean="0"/>
          </a:p>
        </p:txBody>
      </p:sp>
      <p:sp>
        <p:nvSpPr>
          <p:cNvPr id="5" name="TextBox 4"/>
          <p:cNvSpPr txBox="1"/>
          <p:nvPr/>
        </p:nvSpPr>
        <p:spPr>
          <a:xfrm>
            <a:off x="228600" y="6488668"/>
            <a:ext cx="8915400" cy="369332"/>
          </a:xfrm>
          <a:prstGeom prst="rect">
            <a:avLst/>
          </a:prstGeom>
          <a:noFill/>
        </p:spPr>
        <p:txBody>
          <a:bodyPr wrap="square" rtlCol="0">
            <a:spAutoFit/>
          </a:bodyPr>
          <a:lstStyle/>
          <a:p>
            <a:r>
              <a:rPr lang="en-US" dirty="0" smtClean="0"/>
              <a:t>http://fvlweb.fvlhs.org/guidance/ACT_reading_test_strategies.htm</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 to Understand</a:t>
            </a:r>
            <a:endParaRPr lang="en-US" dirty="0"/>
          </a:p>
        </p:txBody>
      </p:sp>
      <p:sp>
        <p:nvSpPr>
          <p:cNvPr id="3" name="Content Placeholder 2"/>
          <p:cNvSpPr>
            <a:spLocks noGrp="1"/>
          </p:cNvSpPr>
          <p:nvPr>
            <p:ph idx="1"/>
          </p:nvPr>
        </p:nvSpPr>
        <p:spPr/>
        <p:txBody>
          <a:bodyPr/>
          <a:lstStyle/>
          <a:p>
            <a:pPr>
              <a:buFont typeface="Wingdings" pitchFamily="2" charset="2"/>
              <a:buChar char="Ø"/>
            </a:pPr>
            <a:r>
              <a:rPr lang="en-US" dirty="0" smtClean="0"/>
              <a:t>Understand the main idea</a:t>
            </a:r>
          </a:p>
          <a:p>
            <a:pPr>
              <a:buFont typeface="Wingdings" pitchFamily="2" charset="2"/>
              <a:buChar char="Ø"/>
            </a:pPr>
            <a:r>
              <a:rPr lang="en-US" dirty="0" smtClean="0"/>
              <a:t>Topic of each paragraph</a:t>
            </a:r>
          </a:p>
          <a:p>
            <a:pPr>
              <a:buFont typeface="Wingdings" pitchFamily="2" charset="2"/>
              <a:buChar char="Ø"/>
            </a:pPr>
            <a:r>
              <a:rPr lang="en-US" dirty="0" smtClean="0"/>
              <a:t>Organization of the passage</a:t>
            </a:r>
          </a:p>
          <a:p>
            <a:pPr>
              <a:buFont typeface="Wingdings" pitchFamily="2" charset="2"/>
              <a:buChar char="Ø"/>
            </a:pPr>
            <a:r>
              <a:rPr lang="en-US" dirty="0" smtClean="0"/>
              <a:t>Write a word or two in the margin that indicates the paragraph’s topic</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4525963"/>
          </a:xfrm>
        </p:spPr>
        <p:txBody>
          <a:bodyPr>
            <a:noAutofit/>
          </a:bodyPr>
          <a:lstStyle/>
          <a:p>
            <a:pPr lvl="1">
              <a:buFont typeface="Wingdings" pitchFamily="2" charset="2"/>
              <a:buChar char="Ø"/>
            </a:pPr>
            <a:r>
              <a:rPr lang="en-US" sz="2400" dirty="0" smtClean="0"/>
              <a:t>Read the first sentence of each paragraph at your normal pace.  The first sentence is usually the main or topic sentence.  It gives you an idea of what the paragraph is about.</a:t>
            </a:r>
          </a:p>
          <a:p>
            <a:pPr lvl="1">
              <a:buFont typeface="Wingdings" pitchFamily="2" charset="2"/>
              <a:buChar char="Ø"/>
            </a:pPr>
            <a:r>
              <a:rPr lang="en-US" sz="2400" dirty="0" smtClean="0"/>
              <a:t>Speed up your reading pace for the middle part of the paragraph.</a:t>
            </a:r>
          </a:p>
          <a:p>
            <a:pPr lvl="1">
              <a:buFont typeface="Wingdings" pitchFamily="2" charset="2"/>
              <a:buChar char="Ø"/>
            </a:pPr>
            <a:r>
              <a:rPr lang="en-US" sz="2400" dirty="0" smtClean="0"/>
              <a:t>Don’t worry about the details such as names, dates, and explanations.  Read through these rapidly.  Read over examples rapidly.  However, underline any words that match those you previously underlined in the questions.</a:t>
            </a:r>
          </a:p>
          <a:p>
            <a:pPr lvl="1">
              <a:buFont typeface="Wingdings" pitchFamily="2" charset="2"/>
              <a:buChar char="Ø"/>
            </a:pPr>
            <a:r>
              <a:rPr lang="en-US" sz="2400" dirty="0" smtClean="0"/>
              <a:t>Read the last sentence of each paragraph at your normal pace.  The last sentence is often a concluding or summary sentence that helps you further understand the main point of each paragraph.</a:t>
            </a:r>
          </a:p>
        </p:txBody>
      </p:sp>
      <p:sp>
        <p:nvSpPr>
          <p:cNvPr id="4" name="TextBox 3"/>
          <p:cNvSpPr txBox="1"/>
          <p:nvPr/>
        </p:nvSpPr>
        <p:spPr>
          <a:xfrm>
            <a:off x="685800" y="0"/>
            <a:ext cx="4191000" cy="523220"/>
          </a:xfrm>
          <a:prstGeom prst="rect">
            <a:avLst/>
          </a:prstGeom>
          <a:noFill/>
        </p:spPr>
        <p:txBody>
          <a:bodyPr wrap="square" rtlCol="0">
            <a:spAutoFit/>
          </a:bodyPr>
          <a:lstStyle/>
          <a:p>
            <a:r>
              <a:rPr lang="en-US" sz="2800" dirty="0" smtClean="0"/>
              <a:t>How to Skim</a:t>
            </a:r>
            <a:endParaRPr lang="en-US" sz="2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Don’t get hung up on words you don’t Know</a:t>
            </a:r>
            <a:endParaRPr lang="en-US" dirty="0"/>
          </a:p>
        </p:txBody>
      </p:sp>
      <p:sp>
        <p:nvSpPr>
          <p:cNvPr id="3" name="Content Placeholder 2"/>
          <p:cNvSpPr>
            <a:spLocks noGrp="1"/>
          </p:cNvSpPr>
          <p:nvPr>
            <p:ph idx="1"/>
          </p:nvPr>
        </p:nvSpPr>
        <p:spPr/>
        <p:txBody>
          <a:bodyPr/>
          <a:lstStyle/>
          <a:p>
            <a:pPr>
              <a:buFont typeface="Wingdings" pitchFamily="2" charset="2"/>
              <a:buChar char="Ø"/>
            </a:pPr>
            <a:r>
              <a:rPr lang="en-US" dirty="0" smtClean="0"/>
              <a:t>Skip them and keep on reading</a:t>
            </a:r>
          </a:p>
          <a:p>
            <a:pPr>
              <a:buFont typeface="Wingdings" pitchFamily="2" charset="2"/>
              <a:buChar char="Ø"/>
            </a:pPr>
            <a:r>
              <a:rPr lang="en-US" u="sng" dirty="0" smtClean="0"/>
              <a:t>If you </a:t>
            </a:r>
            <a:r>
              <a:rPr lang="en-US" dirty="0" smtClean="0"/>
              <a:t>must figure out an unknown word in order to answer a question use context clues</a:t>
            </a:r>
          </a:p>
          <a:p>
            <a:pPr>
              <a:buFont typeface="Wingdings" pitchFamily="2" charset="2"/>
              <a:buChar char="Ø"/>
            </a:pPr>
            <a:r>
              <a:rPr lang="en-US" dirty="0" smtClean="0"/>
              <a:t>Context clues: read the sentence and preceding and following sentences</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686800" cy="6126163"/>
          </a:xfrm>
        </p:spPr>
        <p:txBody>
          <a:bodyPr>
            <a:normAutofit/>
          </a:bodyPr>
          <a:lstStyle/>
          <a:p>
            <a:pPr>
              <a:buSzPct val="85000"/>
              <a:buFont typeface="Wingdings" pitchFamily="2" charset="2"/>
              <a:buChar char="Ø"/>
            </a:pPr>
            <a:r>
              <a:rPr lang="en-US" dirty="0" smtClean="0"/>
              <a:t>Reading Prose Fiction passage, do not focus on the first sentence in each paragraph</a:t>
            </a:r>
          </a:p>
          <a:p>
            <a:pPr>
              <a:buSzPct val="85000"/>
              <a:buFont typeface="Wingdings" pitchFamily="2" charset="2"/>
              <a:buChar char="Ø"/>
            </a:pPr>
            <a:r>
              <a:rPr lang="en-US" dirty="0" smtClean="0"/>
              <a:t>You should take more time to read this type of passage than the others  </a:t>
            </a:r>
          </a:p>
          <a:p>
            <a:pPr>
              <a:buSzPct val="85000"/>
              <a:buFont typeface="Wingdings" pitchFamily="2" charset="2"/>
              <a:buChar char="Ø"/>
            </a:pPr>
            <a:r>
              <a:rPr lang="en-US" dirty="0" smtClean="0"/>
              <a:t>Focus on the </a:t>
            </a:r>
            <a:r>
              <a:rPr lang="en-US" u="sng" dirty="0" smtClean="0"/>
              <a:t>characters and feelings</a:t>
            </a:r>
          </a:p>
          <a:p>
            <a:pPr>
              <a:buSzPct val="85000"/>
              <a:buNone/>
            </a:pPr>
            <a:endParaRPr lang="en-US" dirty="0"/>
          </a:p>
        </p:txBody>
      </p:sp>
      <p:sp>
        <p:nvSpPr>
          <p:cNvPr id="4" name="TextBox 3"/>
          <p:cNvSpPr txBox="1"/>
          <p:nvPr/>
        </p:nvSpPr>
        <p:spPr>
          <a:xfrm>
            <a:off x="4724400" y="304800"/>
            <a:ext cx="3758337" cy="584775"/>
          </a:xfrm>
          <a:prstGeom prst="rect">
            <a:avLst/>
          </a:prstGeom>
          <a:noFill/>
        </p:spPr>
        <p:txBody>
          <a:bodyPr wrap="none" rtlCol="0">
            <a:spAutoFit/>
          </a:bodyPr>
          <a:lstStyle/>
          <a:p>
            <a:r>
              <a:rPr lang="en-US" sz="3200" dirty="0" smtClean="0"/>
              <a:t>Reading Prose Fiction</a:t>
            </a:r>
            <a:endParaRPr lang="en-US" sz="32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a:t>
            </a:r>
            <a:endParaRPr lang="en-US" dirty="0"/>
          </a:p>
        </p:txBody>
      </p:sp>
      <p:sp>
        <p:nvSpPr>
          <p:cNvPr id="3" name="Content Placeholder 2"/>
          <p:cNvSpPr>
            <a:spLocks noGrp="1"/>
          </p:cNvSpPr>
          <p:nvPr>
            <p:ph idx="1"/>
          </p:nvPr>
        </p:nvSpPr>
        <p:spPr/>
        <p:txBody>
          <a:bodyPr/>
          <a:lstStyle/>
          <a:p>
            <a:pPr>
              <a:buNone/>
            </a:pPr>
            <a:r>
              <a:rPr lang="en-US" dirty="0" smtClean="0"/>
              <a:t>When you take practice ACT tests, time yourself when you read the passages.  If you are taking more than 4 minutes, you need to pick up the pace. </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066800"/>
            <a:ext cx="9144000" cy="4724400"/>
          </a:xfrm>
        </p:spPr>
        <p:txBody>
          <a:bodyPr>
            <a:normAutofit/>
          </a:bodyPr>
          <a:lstStyle/>
          <a:p>
            <a:pPr lvl="0">
              <a:buNone/>
            </a:pPr>
            <a:r>
              <a:rPr lang="en-US" sz="800" dirty="0" smtClean="0"/>
              <a:t>    </a:t>
            </a:r>
            <a:r>
              <a:rPr lang="en-US" dirty="0" smtClean="0"/>
              <a:t>Many of the questions in the Reading and Science tests are inferential comprehension questions; that is, the answers are not directly stated in the passage.  In such instances, stop and think about the full meaning of what the paragraph or passage says.  In other words, you need to put together the information in the passage to come up with the answer.  Words or phrases that indicate the question is inferential include </a:t>
            </a:r>
            <a:endParaRPr lang="en-US" dirty="0" smtClean="0"/>
          </a:p>
        </p:txBody>
      </p:sp>
      <p:sp>
        <p:nvSpPr>
          <p:cNvPr id="4" name="TextBox 3"/>
          <p:cNvSpPr txBox="1"/>
          <p:nvPr/>
        </p:nvSpPr>
        <p:spPr>
          <a:xfrm>
            <a:off x="1828800" y="304800"/>
            <a:ext cx="4072140" cy="523220"/>
          </a:xfrm>
          <a:prstGeom prst="rect">
            <a:avLst/>
          </a:prstGeom>
          <a:noFill/>
        </p:spPr>
        <p:txBody>
          <a:bodyPr wrap="none" rtlCol="0">
            <a:spAutoFit/>
          </a:bodyPr>
          <a:lstStyle/>
          <a:p>
            <a:r>
              <a:rPr lang="en-US" sz="2800" dirty="0" smtClean="0"/>
              <a:t>Inferential Comprehension</a:t>
            </a:r>
            <a:endParaRPr lang="en-US" sz="2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lvl="0">
              <a:buFont typeface="Wingdings" pitchFamily="2" charset="2"/>
              <a:buChar char="ü"/>
            </a:pPr>
            <a:r>
              <a:rPr lang="en-US" dirty="0" smtClean="0"/>
              <a:t>“It is reasonable to conclude . . . ;” </a:t>
            </a:r>
          </a:p>
          <a:p>
            <a:pPr lvl="0">
              <a:buFont typeface="Wingdings" pitchFamily="2" charset="2"/>
              <a:buChar char="ü"/>
            </a:pPr>
            <a:r>
              <a:rPr lang="en-US" dirty="0" smtClean="0"/>
              <a:t>“The author’s purpose in writing . . . ;” </a:t>
            </a:r>
          </a:p>
          <a:p>
            <a:pPr lvl="0">
              <a:buFont typeface="Wingdings" pitchFamily="2" charset="2"/>
              <a:buChar char="ü"/>
            </a:pPr>
            <a:r>
              <a:rPr lang="en-US" dirty="0" smtClean="0"/>
              <a:t>“It is reasonable to infer . . . ;” </a:t>
            </a:r>
          </a:p>
          <a:p>
            <a:pPr lvl="0">
              <a:buFont typeface="Wingdings" pitchFamily="2" charset="2"/>
              <a:buChar char="ü"/>
            </a:pPr>
            <a:r>
              <a:rPr lang="en-US" dirty="0" smtClean="0"/>
              <a:t>“The main purpose of the paragraph . . . ;” </a:t>
            </a:r>
          </a:p>
          <a:p>
            <a:pPr lvl="0">
              <a:buFont typeface="Wingdings" pitchFamily="2" charset="2"/>
              <a:buChar char="ü"/>
            </a:pPr>
            <a:r>
              <a:rPr lang="en-US" dirty="0" smtClean="0"/>
              <a:t>“The passage indicates . . .” </a:t>
            </a:r>
          </a:p>
          <a:p>
            <a:pPr lvl="0">
              <a:buNone/>
            </a:pPr>
            <a:r>
              <a:rPr lang="en-US" dirty="0" smtClean="0"/>
              <a:t> When you see these cue phrases, don’t reread everything trying to find a direct answer; it isn’t there.  Instead try to make sense of the passage and draw a logical conclusion.</a:t>
            </a:r>
          </a:p>
          <a:p>
            <a:pPr>
              <a:buNone/>
            </a:pPr>
            <a:endParaRPr lang="en-US" dirty="0" smtClean="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214</TotalTime>
  <Words>362</Words>
  <Application>Microsoft Office PowerPoint</Application>
  <PresentationFormat>On-screen Show (4:3)</PresentationFormat>
  <Paragraphs>41</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Apex</vt:lpstr>
      <vt:lpstr>Reading</vt:lpstr>
      <vt:lpstr>Before reading the passage</vt:lpstr>
      <vt:lpstr>Goal to Understand</vt:lpstr>
      <vt:lpstr>Slide 4</vt:lpstr>
      <vt:lpstr>Don’t get hung up on words you don’t Know</vt:lpstr>
      <vt:lpstr>Slide 6</vt:lpstr>
      <vt:lpstr>Time</vt:lpstr>
      <vt:lpstr>Slide 8</vt:lpstr>
      <vt:lpstr>Slide 9</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Reading</dc:title>
  <dc:creator> </dc:creator>
  <cp:lastModifiedBy> </cp:lastModifiedBy>
  <cp:revision>23</cp:revision>
  <dcterms:created xsi:type="dcterms:W3CDTF">2009-09-24T14:47:00Z</dcterms:created>
  <dcterms:modified xsi:type="dcterms:W3CDTF">2009-10-02T15:02:37Z</dcterms:modified>
</cp:coreProperties>
</file>